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b9dcaae7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b9dcaae7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b9dcaae7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b9dcaae7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b9dcaae7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b9dcaae7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b9dcaae7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b9dcaae7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b9dcaae7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b9dcaae7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b9dcaae7a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b9dcaae7a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b9dcaae7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b9dcaae7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b9dcaae7a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b9dcaae7a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b9dcaae7a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b9dcaae7a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b9dcaae7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b9dcaae7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82ab696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82ab696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b9dcaae7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b9dcaae7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b9dcaae7a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b9dcaae7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b9dcaae7a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b9dcaae7a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ea76dd4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ea76dd4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ea76dd4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ea76dd4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ea76dd47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ea76dd4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ea76dd47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ea76dd47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f1a268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f1a268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f1a268ae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f1a268ae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f1a268a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f1a268a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b679a743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b679a743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f1a268a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f1a268a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f1a268ae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f1a268ae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f1a268ae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f1a268ae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f1a268ae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f1a268ae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f1a268ae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f1a268ae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f1a268ae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f1a268ae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f1a268a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f1a268a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f1a268ae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f1a268ae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f1a268ae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f1a268ae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f1a268ae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f1a268ae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b9dcaae7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b9dcaae7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f1a268ae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f1a268ae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f1a268ae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ef1a268ae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f1a268ae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f1a268ae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f1a268ae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f1a268ae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f1a268ae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f1a268ae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533133a3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533133a3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b9dcaae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b9dcaae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533133a3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533133a3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533133a3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533133a3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b9dcaae7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b9dcaae7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b9dcaae7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b9dcaae7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gif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6.png"/><Relationship Id="rId13" Type="http://schemas.openxmlformats.org/officeDocument/2006/relationships/image" Target="../media/image32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9" Type="http://schemas.openxmlformats.org/officeDocument/2006/relationships/image" Target="../media/image30.png"/><Relationship Id="rId14" Type="http://schemas.openxmlformats.org/officeDocument/2006/relationships/image" Target="../media/image4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Relationship Id="rId8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55.png"/><Relationship Id="rId7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3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Relationship Id="rId8" Type="http://schemas.openxmlformats.org/officeDocument/2006/relationships/image" Target="../media/image6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png"/><Relationship Id="rId4" Type="http://schemas.openxmlformats.org/officeDocument/2006/relationships/image" Target="../media/image88.png"/><Relationship Id="rId5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1.png"/><Relationship Id="rId4" Type="http://schemas.openxmlformats.org/officeDocument/2006/relationships/image" Target="../media/image8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5.png"/><Relationship Id="rId4" Type="http://schemas.openxmlformats.org/officeDocument/2006/relationships/image" Target="../media/image83.png"/><Relationship Id="rId5" Type="http://schemas.openxmlformats.org/officeDocument/2006/relationships/image" Target="../media/image80.png"/><Relationship Id="rId6" Type="http://schemas.openxmlformats.org/officeDocument/2006/relationships/image" Target="../media/image8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6.png"/><Relationship Id="rId4" Type="http://schemas.openxmlformats.org/officeDocument/2006/relationships/image" Target="../media/image9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9.png"/><Relationship Id="rId4" Type="http://schemas.openxmlformats.org/officeDocument/2006/relationships/image" Target="../media/image91.png"/><Relationship Id="rId5" Type="http://schemas.openxmlformats.org/officeDocument/2006/relationships/image" Target="../media/image95.png"/><Relationship Id="rId6" Type="http://schemas.openxmlformats.org/officeDocument/2006/relationships/image" Target="../media/image9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9.png"/><Relationship Id="rId4" Type="http://schemas.openxmlformats.org/officeDocument/2006/relationships/image" Target="../media/image97.png"/><Relationship Id="rId5" Type="http://schemas.openxmlformats.org/officeDocument/2006/relationships/image" Target="../media/image100.png"/><Relationship Id="rId6" Type="http://schemas.openxmlformats.org/officeDocument/2006/relationships/image" Target="../media/image10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8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8.png"/><Relationship Id="rId4" Type="http://schemas.openxmlformats.org/officeDocument/2006/relationships/image" Target="../media/image102.png"/><Relationship Id="rId5" Type="http://schemas.openxmlformats.org/officeDocument/2006/relationships/image" Target="../media/image111.png"/><Relationship Id="rId6" Type="http://schemas.openxmlformats.org/officeDocument/2006/relationships/image" Target="../media/image1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4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6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483702" y="886075"/>
            <a:ext cx="66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200"/>
              <a:t>Data Science for Business</a:t>
            </a:r>
            <a:endParaRPr sz="32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519075" y="2731700"/>
            <a:ext cx="632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Módulo 5 - Data Viz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499" y="3219104"/>
            <a:ext cx="1446573" cy="11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plot (Histograma suavizado)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418025" y="766250"/>
            <a:ext cx="509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Aproxima la distribución numérica a partir de un kernel de densidad (función de probabilidad de densidad)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00" y="1505875"/>
            <a:ext cx="7688333" cy="34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Violin plot</a:t>
            </a: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418025" y="766250"/>
            <a:ext cx="509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Similar a un Boxplot, pero permite representar densidad estimada de la variable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000" y="1564875"/>
            <a:ext cx="3621260" cy="34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qué usar distintas Viz si son similares?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0825"/>
            <a:ext cx="8839199" cy="293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elegir una visual bivariada?</a:t>
            </a:r>
            <a:endParaRPr/>
          </a:p>
        </p:txBody>
      </p:sp>
      <p:cxnSp>
        <p:nvCxnSpPr>
          <p:cNvPr id="172" name="Google Shape;172;p25"/>
          <p:cNvCxnSpPr>
            <a:stCxn id="173" idx="3"/>
            <a:endCxn id="174" idx="1"/>
          </p:cNvCxnSpPr>
          <p:nvPr/>
        </p:nvCxnSpPr>
        <p:spPr>
          <a:xfrm flipH="1" rot="10800000">
            <a:off x="2743600" y="1972300"/>
            <a:ext cx="319800" cy="12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5"/>
          <p:cNvCxnSpPr>
            <a:stCxn id="173" idx="3"/>
            <a:endCxn id="176" idx="1"/>
          </p:cNvCxnSpPr>
          <p:nvPr/>
        </p:nvCxnSpPr>
        <p:spPr>
          <a:xfrm flipH="1" rot="10800000">
            <a:off x="2743600" y="2753200"/>
            <a:ext cx="431100" cy="4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5"/>
          <p:cNvCxnSpPr>
            <a:stCxn id="173" idx="3"/>
            <a:endCxn id="178" idx="1"/>
          </p:cNvCxnSpPr>
          <p:nvPr/>
        </p:nvCxnSpPr>
        <p:spPr>
          <a:xfrm>
            <a:off x="2743600" y="3213700"/>
            <a:ext cx="431100" cy="11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5"/>
          <p:cNvCxnSpPr>
            <a:stCxn id="173" idx="3"/>
            <a:endCxn id="180" idx="1"/>
          </p:cNvCxnSpPr>
          <p:nvPr/>
        </p:nvCxnSpPr>
        <p:spPr>
          <a:xfrm>
            <a:off x="2743600" y="3213700"/>
            <a:ext cx="295200" cy="16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25" y="2480275"/>
            <a:ext cx="235267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1057625" y="2045375"/>
            <a:ext cx="14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Bivariada</a:t>
            </a:r>
            <a:endParaRPr b="1"/>
          </a:p>
        </p:txBody>
      </p:sp>
      <p:sp>
        <p:nvSpPr>
          <p:cNvPr id="174" name="Google Shape;174;p25"/>
          <p:cNvSpPr/>
          <p:nvPr/>
        </p:nvSpPr>
        <p:spPr>
          <a:xfrm>
            <a:off x="3063300" y="1790750"/>
            <a:ext cx="14037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Númericas</a:t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3174700" y="2571750"/>
            <a:ext cx="14037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Categóricas</a:t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3174700" y="4138475"/>
            <a:ext cx="14037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Núm 1 Cat</a:t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3038725" y="4711150"/>
            <a:ext cx="18618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Series de Tiempo</a:t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4752175" y="1401500"/>
            <a:ext cx="14037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Ordenadas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4752175" y="1790750"/>
            <a:ext cx="14037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ordenadas</a:t>
            </a:r>
            <a:endParaRPr/>
          </a:p>
        </p:txBody>
      </p:sp>
      <p:cxnSp>
        <p:nvCxnSpPr>
          <p:cNvPr id="184" name="Google Shape;184;p25"/>
          <p:cNvCxnSpPr>
            <a:stCxn id="174" idx="3"/>
            <a:endCxn id="182" idx="1"/>
          </p:cNvCxnSpPr>
          <p:nvPr/>
        </p:nvCxnSpPr>
        <p:spPr>
          <a:xfrm flipH="1" rot="10800000">
            <a:off x="4467000" y="1583150"/>
            <a:ext cx="2853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5"/>
          <p:cNvCxnSpPr>
            <a:stCxn id="174" idx="3"/>
            <a:endCxn id="183" idx="1"/>
          </p:cNvCxnSpPr>
          <p:nvPr/>
        </p:nvCxnSpPr>
        <p:spPr>
          <a:xfrm>
            <a:off x="4467000" y="1972250"/>
            <a:ext cx="2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5"/>
          <p:cNvSpPr/>
          <p:nvPr/>
        </p:nvSpPr>
        <p:spPr>
          <a:xfrm>
            <a:off x="4752175" y="2295150"/>
            <a:ext cx="14037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indep.</a:t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4752175" y="2658150"/>
            <a:ext cx="14037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Anidadas</a:t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4752175" y="3032200"/>
            <a:ext cx="14037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Subgrupos</a:t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4752175" y="3408225"/>
            <a:ext cx="14037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Adyacencia </a:t>
            </a:r>
            <a:endParaRPr/>
          </a:p>
        </p:txBody>
      </p:sp>
      <p:cxnSp>
        <p:nvCxnSpPr>
          <p:cNvPr id="190" name="Google Shape;190;p25"/>
          <p:cNvCxnSpPr>
            <a:stCxn id="186" idx="1"/>
            <a:endCxn id="176" idx="3"/>
          </p:cNvCxnSpPr>
          <p:nvPr/>
        </p:nvCxnSpPr>
        <p:spPr>
          <a:xfrm flipH="1">
            <a:off x="4578475" y="2476650"/>
            <a:ext cx="173700" cy="2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>
            <a:stCxn id="187" idx="1"/>
            <a:endCxn id="176" idx="3"/>
          </p:cNvCxnSpPr>
          <p:nvPr/>
        </p:nvCxnSpPr>
        <p:spPr>
          <a:xfrm rot="10800000">
            <a:off x="4578475" y="2753250"/>
            <a:ext cx="173700" cy="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5"/>
          <p:cNvCxnSpPr>
            <a:stCxn id="188" idx="1"/>
            <a:endCxn id="176" idx="3"/>
          </p:cNvCxnSpPr>
          <p:nvPr/>
        </p:nvCxnSpPr>
        <p:spPr>
          <a:xfrm rot="10800000">
            <a:off x="4578475" y="2753200"/>
            <a:ext cx="173700" cy="4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5"/>
          <p:cNvCxnSpPr>
            <a:stCxn id="189" idx="1"/>
            <a:endCxn id="176" idx="3"/>
          </p:cNvCxnSpPr>
          <p:nvPr/>
        </p:nvCxnSpPr>
        <p:spPr>
          <a:xfrm rot="10800000">
            <a:off x="4578475" y="2753325"/>
            <a:ext cx="1737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5"/>
          <p:cNvSpPr/>
          <p:nvPr/>
        </p:nvSpPr>
        <p:spPr>
          <a:xfrm>
            <a:off x="4799625" y="3823175"/>
            <a:ext cx="16287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obs por grupo</a:t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4799625" y="4199200"/>
            <a:ext cx="1779600" cy="36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 obs por grupo</a:t>
            </a:r>
            <a:endParaRPr/>
          </a:p>
        </p:txBody>
      </p:sp>
      <p:cxnSp>
        <p:nvCxnSpPr>
          <p:cNvPr id="196" name="Google Shape;196;p25"/>
          <p:cNvCxnSpPr>
            <a:stCxn id="194" idx="1"/>
            <a:endCxn id="178" idx="3"/>
          </p:cNvCxnSpPr>
          <p:nvPr/>
        </p:nvCxnSpPr>
        <p:spPr>
          <a:xfrm flipH="1">
            <a:off x="4578525" y="4004675"/>
            <a:ext cx="2211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5"/>
          <p:cNvCxnSpPr>
            <a:stCxn id="195" idx="1"/>
            <a:endCxn id="178" idx="3"/>
          </p:cNvCxnSpPr>
          <p:nvPr/>
        </p:nvCxnSpPr>
        <p:spPr>
          <a:xfrm rot="10800000">
            <a:off x="4578525" y="4320100"/>
            <a:ext cx="221100" cy="6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626" y="1366600"/>
            <a:ext cx="805725" cy="4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6477" y="1715901"/>
            <a:ext cx="628548" cy="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9345" y="1715906"/>
            <a:ext cx="634655" cy="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5416" y="1715900"/>
            <a:ext cx="522209" cy="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0196" y="2145450"/>
            <a:ext cx="721143" cy="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3345" y="2496900"/>
            <a:ext cx="491630" cy="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33350" y="2839651"/>
            <a:ext cx="591750" cy="5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63099" y="3276861"/>
            <a:ext cx="628550" cy="625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9550" y="3589725"/>
            <a:ext cx="591750" cy="62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9250" y="4211637"/>
            <a:ext cx="805725" cy="54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27700" y="4662893"/>
            <a:ext cx="591750" cy="448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Plots</a:t>
            </a:r>
            <a:endParaRPr/>
          </a:p>
        </p:txBody>
      </p:sp>
      <p:sp>
        <p:nvSpPr>
          <p:cNvPr id="214" name="Google Shape;214;p26"/>
          <p:cNvSpPr txBox="1"/>
          <p:nvPr/>
        </p:nvSpPr>
        <p:spPr>
          <a:xfrm>
            <a:off x="418025" y="766250"/>
            <a:ext cx="581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Muestra la relación entre 2 variables numéricas. Cada punto corresponde al valor de la primera variable en el eje X y la segunda en el eje 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301" y="1233475"/>
            <a:ext cx="5602276" cy="32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984" y="1776713"/>
            <a:ext cx="5863149" cy="29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537" y="1345150"/>
            <a:ext cx="6686926" cy="37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Cuando el scatter enfrenta al Big Data</a:t>
            </a:r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418025" y="766250"/>
            <a:ext cx="581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Muestra la relación entre 2 variables numéricas. Cada punto corresponde al valor de la primera variable en el eje X y la segunda en el eje 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950" y="1886300"/>
            <a:ext cx="3291350" cy="24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9350" y="2285975"/>
            <a:ext cx="3571898" cy="285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400" y="2285963"/>
            <a:ext cx="3571898" cy="255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Gráfico de Líneas</a:t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418025" y="766250"/>
            <a:ext cx="351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Permite mostrar la evolución de una o múltiples variables numéricas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00" y="1492700"/>
            <a:ext cx="7525841" cy="34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23" y="1427973"/>
            <a:ext cx="6943474" cy="33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763" y="2223763"/>
            <a:ext cx="879157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3775" y="1366550"/>
            <a:ext cx="5891869" cy="36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088" y="1308700"/>
            <a:ext cx="72104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Scatter Plot</a:t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418025" y="766250"/>
            <a:ext cx="351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Enriquece al gráfico de líneas mostrando dónde ocurrió cada observación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8950"/>
            <a:ext cx="8154013" cy="34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Wordclouds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216775" y="831850"/>
            <a:ext cx="351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Permite representar texto visualmente a partir de frecuencias de palabras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8909" l="0" r="4798" t="8901"/>
          <a:stretch/>
        </p:blipFill>
        <p:spPr>
          <a:xfrm>
            <a:off x="131500" y="1659575"/>
            <a:ext cx="3935425" cy="339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redes</a:t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216775" y="831850"/>
            <a:ext cx="351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Muestra interconecciones entre un conjunto de entidades usando nodos y líneas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1781350"/>
            <a:ext cx="450532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" y="1880333"/>
            <a:ext cx="9144000" cy="2499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86700" y="704825"/>
            <a:ext cx="58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Por qué aprender a visualizar datos?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166525"/>
            <a:ext cx="22479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582350" y="2315350"/>
            <a:ext cx="632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02122"/>
                </a:solidFill>
                <a:highlight>
                  <a:srgbClr val="FFFFFF"/>
                </a:highlight>
              </a:rPr>
              <a:t>Representar gráficamente los datos, nos permite explorar, descubrir y comunicar información</a:t>
            </a:r>
            <a:endParaRPr b="1" sz="1600">
              <a:solidFill>
                <a:srgbClr val="2021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Ridgeline plot</a:t>
            </a:r>
            <a:endParaRPr/>
          </a:p>
        </p:txBody>
      </p:sp>
      <p:sp>
        <p:nvSpPr>
          <p:cNvPr id="265" name="Google Shape;265;p32"/>
          <p:cNvSpPr txBox="1"/>
          <p:nvPr/>
        </p:nvSpPr>
        <p:spPr>
          <a:xfrm>
            <a:off x="216775" y="831850"/>
            <a:ext cx="5686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Muestra la distribución de una variable numérica para múltiples grupos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550" y="1460675"/>
            <a:ext cx="5104624" cy="359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elegir una visual multivariada?</a:t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0" y="2490525"/>
            <a:ext cx="22288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087" y="2536038"/>
            <a:ext cx="1241213" cy="13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2263050" y="3109225"/>
            <a:ext cx="4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75" name="Google Shape;275;p33"/>
          <p:cNvSpPr txBox="1"/>
          <p:nvPr/>
        </p:nvSpPr>
        <p:spPr>
          <a:xfrm>
            <a:off x="1419925" y="2040025"/>
            <a:ext cx="14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Multivariada</a:t>
            </a:r>
            <a:endParaRPr b="1"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475" y="1685800"/>
            <a:ext cx="862250" cy="7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7674" y="1685800"/>
            <a:ext cx="666726" cy="7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2475" y="2536047"/>
            <a:ext cx="862250" cy="67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9361" y="2490524"/>
            <a:ext cx="1063363" cy="7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0312" y="3372551"/>
            <a:ext cx="706586" cy="7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67675" y="3338136"/>
            <a:ext cx="706600" cy="794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Plot</a:t>
            </a:r>
            <a:endParaRPr/>
          </a:p>
        </p:txBody>
      </p:sp>
      <p:sp>
        <p:nvSpPr>
          <p:cNvPr id="287" name="Google Shape;287;p34"/>
          <p:cNvSpPr txBox="1"/>
          <p:nvPr/>
        </p:nvSpPr>
        <p:spPr>
          <a:xfrm>
            <a:off x="216775" y="831850"/>
            <a:ext cx="4427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Permite sumar una nueva dimensión al scatter plot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25" y="1501300"/>
            <a:ext cx="4412733" cy="36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Correlograma</a:t>
            </a:r>
            <a:endParaRPr/>
          </a:p>
        </p:txBody>
      </p:sp>
      <p:sp>
        <p:nvSpPr>
          <p:cNvPr id="294" name="Google Shape;294;p35"/>
          <p:cNvSpPr txBox="1"/>
          <p:nvPr/>
        </p:nvSpPr>
        <p:spPr>
          <a:xfrm>
            <a:off x="216775" y="831850"/>
            <a:ext cx="4427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Permite ver relaciones entre pares de variables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0" y="1751375"/>
            <a:ext cx="3480975" cy="32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150" y="1772525"/>
            <a:ext cx="3256451" cy="32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herramienta uso?</a:t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00" y="778525"/>
            <a:ext cx="8368172" cy="43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herramienta uso?</a:t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75" y="1731700"/>
            <a:ext cx="2242324" cy="1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399" y="1359275"/>
            <a:ext cx="22860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Grammar of Graphics</a:t>
            </a:r>
            <a:endParaRPr/>
          </a:p>
        </p:txBody>
      </p:sp>
      <p:sp>
        <p:nvSpPr>
          <p:cNvPr id="315" name="Google Shape;315;p38"/>
          <p:cNvSpPr txBox="1"/>
          <p:nvPr/>
        </p:nvSpPr>
        <p:spPr>
          <a:xfrm>
            <a:off x="216775" y="831850"/>
            <a:ext cx="568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Manera de describir características principales que conforman todos los gráficos estadísticos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825" y="1432150"/>
            <a:ext cx="4573013" cy="340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Descargamos los datos de GAPMINDER</a:t>
            </a:r>
            <a:endParaRPr/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75" y="1021200"/>
            <a:ext cx="31337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047" y="1847275"/>
            <a:ext cx="4245274" cy="14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75" y="2402875"/>
            <a:ext cx="4508248" cy="2026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Visuales univariadas</a:t>
            </a:r>
            <a:endParaRPr/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371" y="1751375"/>
            <a:ext cx="2929275" cy="21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/>
          <p:nvPr/>
        </p:nvSpPr>
        <p:spPr>
          <a:xfrm>
            <a:off x="6160775" y="1751375"/>
            <a:ext cx="2929200" cy="1234800"/>
          </a:xfrm>
          <a:prstGeom prst="rect">
            <a:avLst/>
          </a:prstGeom>
          <a:solidFill>
            <a:srgbClr val="000000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52" y="833625"/>
            <a:ext cx="6071358" cy="1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075" y="2172800"/>
            <a:ext cx="39243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2975" y="2571750"/>
            <a:ext cx="250066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Visuales univariadas</a:t>
            </a:r>
            <a:endParaRPr/>
          </a:p>
        </p:txBody>
      </p:sp>
      <p:sp>
        <p:nvSpPr>
          <p:cNvPr id="340" name="Google Shape;340;p41"/>
          <p:cNvSpPr txBox="1"/>
          <p:nvPr/>
        </p:nvSpPr>
        <p:spPr>
          <a:xfrm>
            <a:off x="418025" y="766250"/>
            <a:ext cx="143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Histogramas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25" y="766250"/>
            <a:ext cx="3140500" cy="39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675" y="1729350"/>
            <a:ext cx="4003800" cy="2819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 vs Data Viz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34360"/>
            <a:ext cx="4511426" cy="360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00" y="1009625"/>
            <a:ext cx="3074618" cy="230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375" y="3533588"/>
            <a:ext cx="288607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Visuales univariadas</a:t>
            </a:r>
            <a:endParaRPr/>
          </a:p>
        </p:txBody>
      </p:sp>
      <p:sp>
        <p:nvSpPr>
          <p:cNvPr id="348" name="Google Shape;348;p42"/>
          <p:cNvSpPr txBox="1"/>
          <p:nvPr/>
        </p:nvSpPr>
        <p:spPr>
          <a:xfrm>
            <a:off x="418025" y="766250"/>
            <a:ext cx="143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Density plots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925" y="1454150"/>
            <a:ext cx="3415177" cy="35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325" y="857225"/>
            <a:ext cx="3282076" cy="4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Visuales univariadas</a:t>
            </a:r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418025" y="766250"/>
            <a:ext cx="164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Boxplots &amp; Violins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625" y="704825"/>
            <a:ext cx="3875152" cy="4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625" y="1324175"/>
            <a:ext cx="4413051" cy="15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100" y="2837903"/>
            <a:ext cx="4413050" cy="379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400" y="3382675"/>
            <a:ext cx="5816879" cy="16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Visuales univariadas - Variables categóricas</a:t>
            </a:r>
            <a:endParaRPr/>
          </a:p>
        </p:txBody>
      </p:sp>
      <p:sp>
        <p:nvSpPr>
          <p:cNvPr id="366" name="Google Shape;366;p44"/>
          <p:cNvSpPr txBox="1"/>
          <p:nvPr/>
        </p:nvSpPr>
        <p:spPr>
          <a:xfrm>
            <a:off x="418025" y="766250"/>
            <a:ext cx="164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Barplots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350" y="1120825"/>
            <a:ext cx="41052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925" y="1676225"/>
            <a:ext cx="3972982" cy="330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Visuales univariadas - Variables discretas</a:t>
            </a:r>
            <a:endParaRPr/>
          </a:p>
        </p:txBody>
      </p:sp>
      <p:sp>
        <p:nvSpPr>
          <p:cNvPr id="374" name="Google Shape;374;p45"/>
          <p:cNvSpPr txBox="1"/>
          <p:nvPr/>
        </p:nvSpPr>
        <p:spPr>
          <a:xfrm>
            <a:off x="418025" y="766250"/>
            <a:ext cx="164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Barplots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850" y="966600"/>
            <a:ext cx="2796350" cy="3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275" y="1365475"/>
            <a:ext cx="50101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725" y="3658737"/>
            <a:ext cx="50101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1925" y="2979325"/>
            <a:ext cx="3881282" cy="3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Visuales bivariadas</a:t>
            </a:r>
            <a:endParaRPr/>
          </a:p>
        </p:txBody>
      </p:sp>
      <p:sp>
        <p:nvSpPr>
          <p:cNvPr id="384" name="Google Shape;384;p46"/>
          <p:cNvSpPr txBox="1"/>
          <p:nvPr/>
        </p:nvSpPr>
        <p:spPr>
          <a:xfrm>
            <a:off x="719750" y="704825"/>
            <a:ext cx="3904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2450">
                <a:highlight>
                  <a:srgbClr val="FFFFFF"/>
                </a:highlight>
              </a:rPr>
              <a:t>SCATTERPLOTS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74" y="1379775"/>
            <a:ext cx="4252675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600" y="1440650"/>
            <a:ext cx="20955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6"/>
          <p:cNvSpPr/>
          <p:nvPr/>
        </p:nvSpPr>
        <p:spPr>
          <a:xfrm>
            <a:off x="5074638" y="1690375"/>
            <a:ext cx="568500" cy="4179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6"/>
          <p:cNvSpPr txBox="1"/>
          <p:nvPr/>
        </p:nvSpPr>
        <p:spPr>
          <a:xfrm>
            <a:off x="5643150" y="1680025"/>
            <a:ext cx="276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650">
                <a:highlight>
                  <a:srgbClr val="FFFFFF"/>
                </a:highlight>
              </a:rPr>
              <a:t>Superposición de puntos  (overplotting)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6"/>
          <p:cNvSpPr/>
          <p:nvPr/>
        </p:nvSpPr>
        <p:spPr>
          <a:xfrm>
            <a:off x="5074638" y="2362800"/>
            <a:ext cx="568500" cy="4179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5683650" y="2362800"/>
            <a:ext cx="3159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650">
                <a:highlight>
                  <a:srgbClr val="FFFFFF"/>
                </a:highlight>
              </a:rPr>
              <a:t>Se aprecia una relación de tipo no lineal en las variables. Puede resultar útil hacer transformaciones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scatterplots</a:t>
            </a:r>
            <a:endParaRPr/>
          </a:p>
        </p:txBody>
      </p:sp>
      <p:sp>
        <p:nvSpPr>
          <p:cNvPr id="396" name="Google Shape;396;p47"/>
          <p:cNvSpPr txBox="1"/>
          <p:nvPr/>
        </p:nvSpPr>
        <p:spPr>
          <a:xfrm>
            <a:off x="719750" y="704825"/>
            <a:ext cx="3904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7200"/>
            <a:ext cx="5090200" cy="4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900" y="1017900"/>
            <a:ext cx="3599675" cy="18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475" y="2873625"/>
            <a:ext cx="5226232" cy="5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8657" y="3306400"/>
            <a:ext cx="3499918" cy="1804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catterplots II</a:t>
            </a:r>
            <a:endParaRPr/>
          </a:p>
        </p:txBody>
      </p:sp>
      <p:sp>
        <p:nvSpPr>
          <p:cNvPr id="406" name="Google Shape;406;p48"/>
          <p:cNvSpPr txBox="1"/>
          <p:nvPr/>
        </p:nvSpPr>
        <p:spPr>
          <a:xfrm>
            <a:off x="719750" y="704825"/>
            <a:ext cx="3904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868" y="3181775"/>
            <a:ext cx="3499918" cy="180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975" y="3251475"/>
            <a:ext cx="3615710" cy="18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/>
          <p:nvPr/>
        </p:nvSpPr>
        <p:spPr>
          <a:xfrm>
            <a:off x="3935725" y="3994750"/>
            <a:ext cx="1121700" cy="3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775" y="1051800"/>
            <a:ext cx="4689750" cy="1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2D</a:t>
            </a:r>
            <a:endParaRPr/>
          </a:p>
        </p:txBody>
      </p:sp>
      <p:sp>
        <p:nvSpPr>
          <p:cNvPr id="416" name="Google Shape;416;p49"/>
          <p:cNvSpPr txBox="1"/>
          <p:nvPr/>
        </p:nvSpPr>
        <p:spPr>
          <a:xfrm>
            <a:off x="719750" y="704825"/>
            <a:ext cx="3904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5" y="878825"/>
            <a:ext cx="5514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351" y="1325225"/>
            <a:ext cx="4256257" cy="16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525" y="2783475"/>
            <a:ext cx="54673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4900" y="3056525"/>
            <a:ext cx="5514974" cy="20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Series!</a:t>
            </a:r>
            <a:endParaRPr/>
          </a:p>
        </p:txBody>
      </p:sp>
      <p:sp>
        <p:nvSpPr>
          <p:cNvPr id="426" name="Google Shape;426;p50"/>
          <p:cNvSpPr txBox="1"/>
          <p:nvPr/>
        </p:nvSpPr>
        <p:spPr>
          <a:xfrm>
            <a:off x="719750" y="704825"/>
            <a:ext cx="3904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63" y="1212913"/>
            <a:ext cx="42195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88" y="2455125"/>
            <a:ext cx="4244100" cy="16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485" y="2288459"/>
            <a:ext cx="4580565" cy="17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Facets!</a:t>
            </a:r>
            <a:endParaRPr/>
          </a:p>
        </p:txBody>
      </p:sp>
      <p:sp>
        <p:nvSpPr>
          <p:cNvPr id="435" name="Google Shape;435;p51"/>
          <p:cNvSpPr txBox="1"/>
          <p:nvPr/>
        </p:nvSpPr>
        <p:spPr>
          <a:xfrm>
            <a:off x="470500" y="626125"/>
            <a:ext cx="537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Nos permite mostrar la data segmentada en paneles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5" y="1036375"/>
            <a:ext cx="3495019" cy="10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075" y="2192800"/>
            <a:ext cx="62674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 vs Data Viz II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88" y="1224550"/>
            <a:ext cx="272415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325" y="1284763"/>
            <a:ext cx="27622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813" y="3264513"/>
            <a:ext cx="2529715" cy="167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6977" y="3264513"/>
            <a:ext cx="2608015" cy="1672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multidimensionales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225"/>
            <a:ext cx="16192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400" y="857225"/>
            <a:ext cx="4305925" cy="413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multidimensionales</a:t>
            </a:r>
            <a:endParaRPr/>
          </a:p>
        </p:txBody>
      </p:sp>
      <p:sp>
        <p:nvSpPr>
          <p:cNvPr id="450" name="Google Shape;450;p53"/>
          <p:cNvSpPr txBox="1"/>
          <p:nvPr/>
        </p:nvSpPr>
        <p:spPr>
          <a:xfrm>
            <a:off x="719750" y="704825"/>
            <a:ext cx="601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Debemos jugar con los encodings. Simplemente los incorporamos en las </a:t>
            </a:r>
            <a:r>
              <a:rPr i="1" lang="en" sz="1700">
                <a:latin typeface="Calibri"/>
                <a:ea typeface="Calibri"/>
                <a:cs typeface="Calibri"/>
                <a:sym typeface="Calibri"/>
              </a:rPr>
              <a:t>aesthetics 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25" y="1290500"/>
            <a:ext cx="6757638" cy="368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multidimensionales</a:t>
            </a:r>
            <a:endParaRPr/>
          </a:p>
        </p:txBody>
      </p:sp>
      <p:pic>
        <p:nvPicPr>
          <p:cNvPr id="457" name="Google Shape;4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2" y="806247"/>
            <a:ext cx="3220425" cy="6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188" y="1235025"/>
            <a:ext cx="4244100" cy="16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5" y="2841075"/>
            <a:ext cx="3311050" cy="6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7100" y="3091850"/>
            <a:ext cx="5278864" cy="19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Múltiples encodings en simultáneo</a:t>
            </a:r>
            <a:endParaRPr/>
          </a:p>
        </p:txBody>
      </p:sp>
      <p:pic>
        <p:nvPicPr>
          <p:cNvPr id="466" name="Google Shape;4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950" y="844100"/>
            <a:ext cx="5736806" cy="41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no llegamos a ver</a:t>
            </a:r>
            <a:endParaRPr/>
          </a:p>
        </p:txBody>
      </p:sp>
      <p:pic>
        <p:nvPicPr>
          <p:cNvPr id="472" name="Google Shape;4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925" y="955600"/>
            <a:ext cx="4133875" cy="41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00BA"/>
                </a:solidFill>
              </a:rPr>
              <a:t>Nos vemos en el taller práctico!!!</a:t>
            </a:r>
            <a:endParaRPr>
              <a:solidFill>
                <a:srgbClr val="1000B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425" y="890025"/>
            <a:ext cx="42862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 vs Data Viz III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5" y="1554825"/>
            <a:ext cx="787717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Intuición de Data Viz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18025" y="766250"/>
            <a:ext cx="509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Las visualizaciones son complementarias al análisis cuantitativo y hay 2 ejes principales a desarrollar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8025" y="2657025"/>
            <a:ext cx="1891370" cy="2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1328925" y="1427975"/>
            <a:ext cx="2686800" cy="1355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visual elijo para mostrar mis datos?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911775" y="2302400"/>
            <a:ext cx="4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72000" y="2667550"/>
            <a:ext cx="1891370" cy="23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5482900" y="1438500"/>
            <a:ext cx="2686800" cy="1355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herramienta uso para desarrollar mi visual?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5065750" y="2312925"/>
            <a:ext cx="4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t+1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2453275" y="3876700"/>
            <a:ext cx="1823700" cy="28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elegir una visual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25" y="2454763"/>
            <a:ext cx="12668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6450" y="2468263"/>
            <a:ext cx="23526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525" y="2483863"/>
            <a:ext cx="22288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7462" y="2529376"/>
            <a:ext cx="1241213" cy="13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7386050" y="2768125"/>
            <a:ext cx="4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652150" y="2019863"/>
            <a:ext cx="14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Univariada</a:t>
            </a:r>
            <a:endParaRPr b="1"/>
          </a:p>
        </p:txBody>
      </p:sp>
      <p:sp>
        <p:nvSpPr>
          <p:cNvPr id="114" name="Google Shape;114;p19"/>
          <p:cNvSpPr txBox="1"/>
          <p:nvPr/>
        </p:nvSpPr>
        <p:spPr>
          <a:xfrm>
            <a:off x="3180675" y="2033363"/>
            <a:ext cx="14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Bivariada</a:t>
            </a:r>
            <a:endParaRPr b="1"/>
          </a:p>
        </p:txBody>
      </p:sp>
      <p:sp>
        <p:nvSpPr>
          <p:cNvPr id="115" name="Google Shape;115;p19"/>
          <p:cNvSpPr txBox="1"/>
          <p:nvPr/>
        </p:nvSpPr>
        <p:spPr>
          <a:xfrm>
            <a:off x="6551300" y="2033363"/>
            <a:ext cx="14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Multivariada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elegir una visual univariada?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00" y="2133825"/>
            <a:ext cx="12668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334525" y="1698925"/>
            <a:ext cx="14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Univariada</a:t>
            </a:r>
            <a:endParaRPr b="1"/>
          </a:p>
        </p:txBody>
      </p:sp>
      <p:sp>
        <p:nvSpPr>
          <p:cNvPr id="123" name="Google Shape;123;p20"/>
          <p:cNvSpPr txBox="1"/>
          <p:nvPr/>
        </p:nvSpPr>
        <p:spPr>
          <a:xfrm>
            <a:off x="1754925" y="1632525"/>
            <a:ext cx="11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Numérica?</a:t>
            </a:r>
            <a:endParaRPr/>
          </a:p>
        </p:txBody>
      </p:sp>
      <p:cxnSp>
        <p:nvCxnSpPr>
          <p:cNvPr id="124" name="Google Shape;124;p20"/>
          <p:cNvCxnSpPr>
            <a:stCxn id="121" idx="3"/>
            <a:endCxn id="123" idx="1"/>
          </p:cNvCxnSpPr>
          <p:nvPr/>
        </p:nvCxnSpPr>
        <p:spPr>
          <a:xfrm flipH="1" rot="10800000">
            <a:off x="1517625" y="1832738"/>
            <a:ext cx="237300" cy="10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0"/>
          <p:cNvSpPr txBox="1"/>
          <p:nvPr/>
        </p:nvSpPr>
        <p:spPr>
          <a:xfrm>
            <a:off x="1873700" y="2400638"/>
            <a:ext cx="11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Categórica</a:t>
            </a:r>
            <a:r>
              <a:rPr lang="en"/>
              <a:t>?</a:t>
            </a:r>
            <a:endParaRPr/>
          </a:p>
        </p:txBody>
      </p:sp>
      <p:cxnSp>
        <p:nvCxnSpPr>
          <p:cNvPr id="126" name="Google Shape;126;p20"/>
          <p:cNvCxnSpPr>
            <a:stCxn id="121" idx="3"/>
            <a:endCxn id="125" idx="1"/>
          </p:cNvCxnSpPr>
          <p:nvPr/>
        </p:nvCxnSpPr>
        <p:spPr>
          <a:xfrm flipH="1" rot="10800000">
            <a:off x="1517625" y="2600738"/>
            <a:ext cx="356100" cy="2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0"/>
          <p:cNvSpPr txBox="1"/>
          <p:nvPr/>
        </p:nvSpPr>
        <p:spPr>
          <a:xfrm>
            <a:off x="2084750" y="3168763"/>
            <a:ext cx="16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 de tiempo</a:t>
            </a:r>
            <a:r>
              <a:rPr lang="en"/>
              <a:t>?</a:t>
            </a:r>
            <a:endParaRPr/>
          </a:p>
        </p:txBody>
      </p:sp>
      <p:cxnSp>
        <p:nvCxnSpPr>
          <p:cNvPr id="128" name="Google Shape;128;p20"/>
          <p:cNvCxnSpPr>
            <a:stCxn id="121" idx="3"/>
            <a:endCxn id="127" idx="1"/>
          </p:cNvCxnSpPr>
          <p:nvPr/>
        </p:nvCxnSpPr>
        <p:spPr>
          <a:xfrm>
            <a:off x="1517625" y="2843438"/>
            <a:ext cx="567000" cy="5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0"/>
          <p:cNvSpPr txBox="1"/>
          <p:nvPr/>
        </p:nvSpPr>
        <p:spPr>
          <a:xfrm>
            <a:off x="1902175" y="4163600"/>
            <a:ext cx="16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</a:t>
            </a:r>
            <a:r>
              <a:rPr lang="en"/>
              <a:t>?</a:t>
            </a:r>
            <a:endParaRPr/>
          </a:p>
        </p:txBody>
      </p:sp>
      <p:cxnSp>
        <p:nvCxnSpPr>
          <p:cNvPr id="130" name="Google Shape;130;p20"/>
          <p:cNvCxnSpPr>
            <a:stCxn id="121" idx="3"/>
            <a:endCxn id="129" idx="1"/>
          </p:cNvCxnSpPr>
          <p:nvPr/>
        </p:nvCxnSpPr>
        <p:spPr>
          <a:xfrm>
            <a:off x="1517625" y="2843438"/>
            <a:ext cx="384600" cy="15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500" y="1427613"/>
            <a:ext cx="878175" cy="7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1325" y="1427625"/>
            <a:ext cx="613280" cy="7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490" y="2247650"/>
            <a:ext cx="661463" cy="7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2201" y="2233475"/>
            <a:ext cx="851518" cy="6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6050" y="2245430"/>
            <a:ext cx="661450" cy="65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7075" y="3907770"/>
            <a:ext cx="878175" cy="77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71050" y="1383079"/>
            <a:ext cx="661450" cy="75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8275" y="1400174"/>
            <a:ext cx="613275" cy="71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80271" y="3067675"/>
            <a:ext cx="778716" cy="7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216775" y="192125"/>
            <a:ext cx="75057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Histograma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0" y="1382000"/>
            <a:ext cx="8105775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418025" y="766250"/>
            <a:ext cx="509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Separamos una variable numérica en múltiples bins y representamos cada uno con la altura de las barras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000BA"/>
      </a:dk1>
      <a:lt1>
        <a:srgbClr val="01E8AC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